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79" r:id="rId3"/>
    <p:sldId id="270" r:id="rId4"/>
    <p:sldId id="259" r:id="rId5"/>
    <p:sldId id="271" r:id="rId6"/>
    <p:sldId id="260" r:id="rId7"/>
    <p:sldId id="261" r:id="rId8"/>
    <p:sldId id="263" r:id="rId9"/>
    <p:sldId id="273" r:id="rId10"/>
    <p:sldId id="265" r:id="rId11"/>
    <p:sldId id="264" r:id="rId12"/>
    <p:sldId id="275" r:id="rId13"/>
    <p:sldId id="276" r:id="rId14"/>
    <p:sldId id="277" r:id="rId15"/>
    <p:sldId id="266" r:id="rId16"/>
    <p:sldId id="280" r:id="rId17"/>
    <p:sldId id="282" r:id="rId18"/>
    <p:sldId id="283" r:id="rId19"/>
    <p:sldId id="281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7"/>
    <p:restoredTop sz="94674"/>
  </p:normalViewPr>
  <p:slideViewPr>
    <p:cSldViewPr snapToGrid="0" snapToObjects="1">
      <p:cViewPr>
        <p:scale>
          <a:sx n="114" d="100"/>
          <a:sy n="114" d="100"/>
        </p:scale>
        <p:origin x="16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B8D2C-0597-6742-8F50-98C42FC093C3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8747B-3BE1-FD40-8861-F6156D30E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2DB04-BBBE-8A4F-BB7E-637385863DBD}" type="datetimeFigureOut">
              <a:rPr lang="en-US" smtClean="0"/>
              <a:t>11/27/16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A9225-BDD8-E744-AC43-B5351DC9B1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46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4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395127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ART2 vs. ARTMAP: Parkinson’s Disease Classification from Biomedical Voice Measurements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By: Michael J. Suggs</a:t>
            </a:r>
          </a:p>
          <a:p>
            <a:pPr algn="ctr"/>
            <a:r>
              <a:rPr lang="en-US" dirty="0" smtClean="0"/>
              <a:t>Computer Science Undergraduate</a:t>
            </a:r>
          </a:p>
          <a:p>
            <a:pPr algn="ctr"/>
            <a:r>
              <a:rPr lang="en-US" dirty="0" smtClean="0"/>
              <a:t>University of North Carolina Wilmington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6749143" y="1828800"/>
                <a:ext cx="4441371" cy="456136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Map Field Activation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</a:rPr>
                          <m:t>𝑎𝑏</m:t>
                        </m:r>
                      </m:sup>
                    </m:sSup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14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𝑖𝑛𝑎𝑐𝑡𝑖𝑣𝑒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𝑎𝑐𝑡𝑖𝑣𝑒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sz="14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Match Tracking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𝑎𝑏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&lt;</m:t>
                    </m:r>
                    <m:r>
                      <a:rPr lang="en-US" sz="1400" b="0" i="1" smtClean="0">
                        <a:latin typeface="Cambria Math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→</m:t>
                    </m:r>
                    <m:r>
                      <a:rPr lang="en-US" sz="1400" b="0" i="1" smtClean="0">
                        <a:latin typeface="Cambria Math" charset="0"/>
                      </a:rPr>
                      <m:t>𝑖𝑛𝑐</m:t>
                    </m:r>
                    <m:r>
                      <a:rPr lang="en-US" sz="1400" b="0" i="1" smtClean="0">
                        <a:latin typeface="Cambria Math" charset="0"/>
                      </a:rPr>
                      <m:t>.  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r>
                      <a:rPr lang="en-US" sz="1400" b="0" i="1" smtClean="0">
                        <a:latin typeface="Cambria Math" charset="0"/>
                      </a:rPr>
                      <m:t>𝑢𝑛𝑡𝑖𝑙</m:t>
                    </m:r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endParaRPr lang="en-US" sz="14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b="0" dirty="0" smtClean="0"/>
                  <a:t>Complement Coding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𝑀𝑎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𝑀𝑎</m:t>
                    </m:r>
                    <m:r>
                      <a:rPr lang="en-US" i="1">
                        <a:latin typeface="Cambria Math" charset="0"/>
                      </a:rPr>
                      <m:t>=#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∧#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𝑛𝑜𝑑𝑒𝑠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𝑓𝑜𝑟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𝐴𝑅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x-none" sz="1400" dirty="0"/>
              </a:p>
            </p:txBody>
          </p:sp>
        </mc:Choice>
        <mc:Fallback>
          <p:sp>
            <p:nvSpPr>
              <p:cNvPr id="8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9143" y="1828800"/>
                <a:ext cx="4441371" cy="4561367"/>
              </a:xfrm>
              <a:blipFill rotWithShape="0">
                <a:blip r:embed="rId2"/>
                <a:stretch>
                  <a:fillRect l="-137" t="-267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4"/>
          <p:cNvPicPr>
            <a:picLocks noChangeAspect="1"/>
          </p:cNvPicPr>
          <p:nvPr/>
        </p:nvPicPr>
        <p:blipFill rotWithShape="1">
          <a:blip r:embed="rId3"/>
          <a:srcRect t="1864" r="1" b="2493"/>
          <a:stretch/>
        </p:blipFill>
        <p:spPr>
          <a:xfrm>
            <a:off x="20" y="10"/>
            <a:ext cx="6422045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9897" y="365760"/>
            <a:ext cx="4064614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ARTMAP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2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ARTMAP Back Prop. Comparison</a:t>
            </a:r>
            <a:endParaRPr lang="en-US" dirty="0"/>
          </a:p>
        </p:txBody>
      </p:sp>
      <p:pic>
        <p:nvPicPr>
          <p:cNvPr id="1025" name="Picture 1" descr="upervised &#10;self-organizing &#10;real-time &#10;self-stabilizing &#10;learning. &#10;Predictive &#10;ART &#10;yes &#10;yes &#10;yes &#10;yes &#10;fast or s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063" y="1910481"/>
            <a:ext cx="8594725" cy="418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75528"/>
            <a:ext cx="7241950" cy="1234295"/>
          </a:xfrm>
        </p:spPr>
        <p:txBody>
          <a:bodyPr>
            <a:normAutofit/>
          </a:bodyPr>
          <a:lstStyle/>
          <a:p>
            <a:r>
              <a:rPr lang="en-US" dirty="0"/>
              <a:t>ARTMAP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0889" y="1785342"/>
                <a:ext cx="7013104" cy="44138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Map Field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Controls learning between </a:t>
                </a:r>
                <a:r>
                  <a:rPr lang="en-US" dirty="0" err="1" smtClean="0"/>
                  <a:t>ART</a:t>
                </a:r>
                <a:r>
                  <a:rPr lang="en-US" baseline="-25000" dirty="0" err="1" smtClean="0"/>
                  <a:t>a</a:t>
                </a:r>
                <a:r>
                  <a:rPr lang="en-US" dirty="0"/>
                  <a:t> </a:t>
                </a:r>
                <a:r>
                  <a:rPr lang="en-US" dirty="0" smtClean="0"/>
                  <a:t>and </a:t>
                </a:r>
                <a:r>
                  <a:rPr lang="en-US" dirty="0" err="1" smtClean="0"/>
                  <a:t>ART</a:t>
                </a:r>
                <a:r>
                  <a:rPr lang="en-US" baseline="-25000" dirty="0" err="1" smtClean="0"/>
                  <a:t>b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Correlates F</a:t>
                </a:r>
                <a:r>
                  <a:rPr lang="en-US" baseline="-25000" dirty="0" smtClean="0"/>
                  <a:t>2</a:t>
                </a:r>
                <a:r>
                  <a:rPr lang="en-US" dirty="0" smtClean="0"/>
                  <a:t> representations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Map Field Gain Control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𝐺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𝑎𝑐𝑡𝑖𝑣𝑒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𝑎𝑐𝑡𝑖𝑣𝑒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𝑒𝑙𝑠𝑒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</a:p>
              <a:p>
                <a:pPr>
                  <a:lnSpc>
                    <a:spcPct val="150000"/>
                  </a:lnSpc>
                </a:pPr>
                <a:r>
                  <a:rPr lang="en-US" b="0" i="0" dirty="0" smtClean="0">
                    <a:latin typeface="Cambria Math" charset="0"/>
                  </a:rPr>
                  <a:t>Map Field Activation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>
                    <a:latin typeface="Cambria Math" charset="0"/>
                  </a:rPr>
                  <a:t>Learning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𝑎𝑏</m:t>
                        </m:r>
                      </m:sup>
                    </m:sSup>
                  </m:oMath>
                </a14:m>
                <a:r>
                  <a:rPr lang="en-US" dirty="0" smtClean="0">
                    <a:latin typeface="Cambria Math" charset="0"/>
                  </a:rPr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𝑎𝑐𝑡𝑖𝑣𝑒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latin typeface="Cambria Math" charset="0"/>
                      </a:rPr>
                      <m:t>𝑎𝑐𝑡𝑖𝑣𝑒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𝑏</m:t>
                            </m:r>
                          </m:sup>
                        </m:sSubSup>
                      </m:e>
                    </m:d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889" y="1785342"/>
                <a:ext cx="7013104" cy="4413846"/>
              </a:xfrm>
              <a:blipFill rotWithShape="0">
                <a:blip r:embed="rId3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4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75528"/>
            <a:ext cx="7241950" cy="1234295"/>
          </a:xfrm>
        </p:spPr>
        <p:txBody>
          <a:bodyPr>
            <a:normAutofit/>
          </a:bodyPr>
          <a:lstStyle/>
          <a:p>
            <a:r>
              <a:rPr lang="en-US" dirty="0"/>
              <a:t>ARTMAP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0889" y="1785342"/>
                <a:ext cx="7013104" cy="44138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Inter-ART Vigilance and Mismatch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/>
                  <a:t>Map Field controls match tracking between </a:t>
                </a:r>
                <a:r>
                  <a:rPr lang="en-US" sz="1800" dirty="0" err="1"/>
                  <a:t>ART</a:t>
                </a:r>
                <a:r>
                  <a:rPr lang="en-US" sz="1800" baseline="-25000" dirty="0" err="1"/>
                  <a:t>a</a:t>
                </a:r>
                <a:r>
                  <a:rPr lang="en-US" sz="1800" dirty="0"/>
                  <a:t> and </a:t>
                </a:r>
                <a:r>
                  <a:rPr lang="en-US" sz="1800" dirty="0" err="1" smtClean="0"/>
                  <a:t>ART</a:t>
                </a:r>
                <a:r>
                  <a:rPr lang="en-US" sz="1800" baseline="-25000" dirty="0" err="1" smtClean="0"/>
                  <a:t>b</a:t>
                </a:r>
                <a:endParaRPr lang="en-US" sz="1800" baseline="-25000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/>
                  <a:t>Activates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</a:rPr>
                          <m:t>𝑎</m:t>
                        </m:r>
                      </m:sup>
                    </m:sSubSup>
                    <m:r>
                      <a:rPr lang="en-US" sz="1800" b="0" i="1" smtClean="0">
                        <a:latin typeface="Cambria Math" charset="0"/>
                      </a:rPr>
                      <m:t>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2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</a:rPr>
                          <m:t>𝑏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/>
                  <a:t>Mismatch causes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8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sz="18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Match Tracking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1800" dirty="0" smtClean="0"/>
                  <a:t>Modifies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sz="1800" dirty="0" smtClean="0"/>
                  <a:t> to prevent repeated mistakes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889" y="1785342"/>
                <a:ext cx="7013104" cy="4413846"/>
              </a:xfrm>
              <a:blipFill rotWithShape="0">
                <a:blip r:embed="rId3"/>
                <a:stretch>
                  <a:fillRect l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27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t="8188" r="-1" b="1466"/>
          <a:stretch/>
        </p:blipFill>
        <p:spPr>
          <a:xfrm rot="-60000">
            <a:off x="20" y="10"/>
            <a:ext cx="7552924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7081024" y="1936955"/>
                <a:ext cx="4211816" cy="424318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/>
                  <a:t>Map Field Activation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1400" i="1">
                            <a:latin typeface="Cambria Math" charset="0"/>
                          </a:rPr>
                          <m:t>𝑎𝑏</m:t>
                        </m:r>
                      </m:sup>
                    </m:sSup>
                    <m:r>
                      <a:rPr lang="en-US" sz="1400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14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1400" i="1">
                                <a:latin typeface="Cambria Math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1400" i="1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𝑖𝑛𝑎𝑐𝑡𝑖𝑣𝑒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𝑎𝑐𝑡𝑖𝑣𝑒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sz="16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Match Tracking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400" i="1">
                                <a:latin typeface="Cambria Math" charset="0"/>
                              </a:rPr>
                              <m:t>𝑎𝑏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charset="0"/>
                      </a:rPr>
                      <m:t>&lt;</m:t>
                    </m:r>
                    <m:r>
                      <a:rPr lang="en-US" sz="1400" i="1">
                        <a:latin typeface="Cambria Math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i="1">
                                <a:latin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charset="0"/>
                      </a:rPr>
                      <m:t>→</m:t>
                    </m:r>
                    <m:r>
                      <a:rPr lang="en-US" sz="1400" i="1">
                        <a:latin typeface="Cambria Math" charset="0"/>
                      </a:rPr>
                      <m:t>𝑖𝑛𝑐</m:t>
                    </m:r>
                    <m:r>
                      <a:rPr lang="en-US" sz="1400" i="1">
                        <a:latin typeface="Cambria Math" charset="0"/>
                      </a:rPr>
                      <m:t>.  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sz="1400" i="1">
                        <a:latin typeface="Cambria Math" charset="0"/>
                      </a:rPr>
                      <m:t> </m:t>
                    </m:r>
                    <m:r>
                      <a:rPr lang="en-US" sz="1400" i="1">
                        <a:latin typeface="Cambria Math" charset="0"/>
                      </a:rPr>
                      <m:t>𝑢𝑛𝑡𝑖𝑙</m:t>
                    </m:r>
                    <m:r>
                      <a:rPr lang="en-US" sz="1400" i="1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i="1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1400" i="1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400" i="1">
                            <a:latin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i="1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sz="1400" i="1">
                                <a:latin typeface="Cambria Math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  <m:r>
                      <a:rPr lang="en-US" sz="1400" i="1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i="1">
                            <a:latin typeface="Cambria Math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endParaRPr lang="en-US" sz="140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Complement Coding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𝑀𝑎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i="1">
                            <a:latin typeface="Cambria Math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𝑀𝑎</m:t>
                            </m:r>
                          </m:sub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𝑀𝑎</m:t>
                    </m:r>
                    <m:r>
                      <a:rPr lang="en-US" i="1">
                        <a:latin typeface="Cambria Math" charset="0"/>
                      </a:rPr>
                      <m:t>=#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∧#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𝑛𝑜𝑑𝑒𝑠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𝑓𝑜𝑟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𝐴𝑅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i="1" dirty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81024" y="1936955"/>
                <a:ext cx="4211816" cy="4243182"/>
              </a:xfrm>
              <a:blipFill rotWithShape="0">
                <a:blip r:embed="rId3"/>
                <a:stretch>
                  <a:fillRect t="-287" r="-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 txBox="1">
            <a:spLocks/>
          </p:cNvSpPr>
          <p:nvPr/>
        </p:nvSpPr>
        <p:spPr>
          <a:xfrm>
            <a:off x="6889897" y="365760"/>
            <a:ext cx="4064614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Map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06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/>
              <a:t>Experiment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1882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Tested each network on its ability to classify patients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Biomedical </a:t>
            </a:r>
            <a:r>
              <a:rPr lang="en-US" dirty="0" smtClean="0"/>
              <a:t>voice measurements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31 </a:t>
            </a:r>
            <a:r>
              <a:rPr lang="en-US" dirty="0" smtClean="0"/>
              <a:t>different patients (23 </a:t>
            </a:r>
            <a:r>
              <a:rPr lang="en-US" dirty="0" smtClean="0"/>
              <a:t>with </a:t>
            </a:r>
            <a:r>
              <a:rPr lang="en-US" dirty="0" smtClean="0"/>
              <a:t>Parkinson’s)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Each patient gave </a:t>
            </a:r>
            <a:r>
              <a:rPr lang="en-US" dirty="0" smtClean="0"/>
              <a:t>5-7 </a:t>
            </a:r>
            <a:r>
              <a:rPr lang="en-US" b="1" dirty="0" smtClean="0"/>
              <a:t>non-consecutive</a:t>
            </a:r>
            <a:r>
              <a:rPr lang="en-US" dirty="0" smtClean="0"/>
              <a:t> voice samples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sample contained 22 measurements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Sample categories: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Frequency (</a:t>
            </a:r>
            <a:r>
              <a:rPr lang="en-US" dirty="0" smtClean="0"/>
              <a:t>Hz)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Jitter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S</a:t>
            </a:r>
            <a:r>
              <a:rPr lang="en-US" dirty="0" smtClean="0"/>
              <a:t>himmer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S</a:t>
            </a:r>
            <a:r>
              <a:rPr lang="en-US" dirty="0" smtClean="0"/>
              <a:t>pread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N</a:t>
            </a:r>
            <a:r>
              <a:rPr lang="en-US" dirty="0" smtClean="0"/>
              <a:t>oise-to-harmonic ratio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79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188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ART2</a:t>
            </a:r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ARTMAP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219539"/>
                  </p:ext>
                </p:extLst>
              </p:nvPr>
            </p:nvGraphicFramePr>
            <p:xfrm>
              <a:off x="4516244" y="2881206"/>
              <a:ext cx="5509941" cy="1095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647"/>
                    <a:gridCol w="1836647"/>
                    <a:gridCol w="1836647"/>
                  </a:tblGrid>
                  <a:tr h="54779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𝝆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𝟗𝟗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𝜷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54779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8219539"/>
                  </p:ext>
                </p:extLst>
              </p:nvPr>
            </p:nvGraphicFramePr>
            <p:xfrm>
              <a:off x="4516244" y="2881206"/>
              <a:ext cx="5509941" cy="1095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647"/>
                    <a:gridCol w="1836647"/>
                    <a:gridCol w="1836647"/>
                  </a:tblGrid>
                  <a:tr h="547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1" t="-1099" r="-200993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64" t="-1099" r="-101661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1099" r="-1325" b="-101099"/>
                          </a:stretch>
                        </a:blipFill>
                      </a:tcPr>
                    </a:tc>
                  </a:tr>
                  <a:tr h="547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31" t="-102222" r="-20099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0664" t="-102222" r="-101661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00000" t="-102222" r="-1325" b="-22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625785"/>
                  </p:ext>
                </p:extLst>
              </p:nvPr>
            </p:nvGraphicFramePr>
            <p:xfrm>
              <a:off x="4516244" y="5153959"/>
              <a:ext cx="5509941" cy="1095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647"/>
                    <a:gridCol w="1836647"/>
                    <a:gridCol w="1836647"/>
                  </a:tblGrid>
                  <a:tr h="54779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𝝆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𝜽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.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𝜶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𝜷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547794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=0.1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=0.9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=22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9625785"/>
                  </p:ext>
                </p:extLst>
              </p:nvPr>
            </p:nvGraphicFramePr>
            <p:xfrm>
              <a:off x="4516244" y="5153959"/>
              <a:ext cx="5509941" cy="10955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6647"/>
                    <a:gridCol w="1836647"/>
                    <a:gridCol w="1836647"/>
                  </a:tblGrid>
                  <a:tr h="547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1" t="-1099" r="-200993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664" t="-1099" r="-101661" b="-1010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1099" r="-1325" b="-101099"/>
                          </a:stretch>
                        </a:blipFill>
                      </a:tcPr>
                    </a:tc>
                  </a:tr>
                  <a:tr h="5477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31" t="-102222" r="-20099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0664" t="-102222" r="-101661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0000" t="-102222" r="-1325" b="-222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67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188212"/>
          </a:xfrm>
        </p:spPr>
        <p:txBody>
          <a:bodyPr>
            <a:normAutofit/>
          </a:bodyPr>
          <a:lstStyle/>
          <a:p>
            <a:r>
              <a:rPr lang="en-US" dirty="0" smtClean="0"/>
              <a:t>MDVP: </a:t>
            </a:r>
            <a:r>
              <a:rPr lang="en-US" dirty="0" err="1" smtClean="0"/>
              <a:t>Fo</a:t>
            </a:r>
            <a:r>
              <a:rPr lang="en-US" dirty="0" smtClean="0"/>
              <a:t>(Hz)</a:t>
            </a:r>
          </a:p>
          <a:p>
            <a:pPr lvl="1"/>
            <a:r>
              <a:rPr lang="en-US" dirty="0" smtClean="0"/>
              <a:t>Average </a:t>
            </a:r>
            <a:r>
              <a:rPr lang="en-US" dirty="0"/>
              <a:t>vocal fundamental frequency </a:t>
            </a:r>
          </a:p>
          <a:p>
            <a:r>
              <a:rPr lang="en-US" dirty="0"/>
              <a:t>MDVP</a:t>
            </a:r>
            <a:r>
              <a:rPr lang="en-US" dirty="0" smtClean="0"/>
              <a:t>: </a:t>
            </a:r>
            <a:r>
              <a:rPr lang="en-US" dirty="0" err="1" smtClean="0"/>
              <a:t>Fhi</a:t>
            </a:r>
            <a:r>
              <a:rPr lang="en-US" dirty="0" smtClean="0"/>
              <a:t>(Hz)</a:t>
            </a:r>
            <a:endParaRPr lang="en-US" dirty="0"/>
          </a:p>
          <a:p>
            <a:pPr lvl="1"/>
            <a:r>
              <a:rPr lang="en-US" dirty="0" smtClean="0"/>
              <a:t>Maximum </a:t>
            </a:r>
            <a:r>
              <a:rPr lang="en-US" dirty="0"/>
              <a:t>vocal fundamental frequency </a:t>
            </a:r>
          </a:p>
          <a:p>
            <a:r>
              <a:rPr lang="en-US" dirty="0" smtClean="0"/>
              <a:t>MDVP: Flo(Hz)</a:t>
            </a:r>
          </a:p>
          <a:p>
            <a:pPr lvl="1"/>
            <a:r>
              <a:rPr lang="en-US" dirty="0" smtClean="0"/>
              <a:t>Minimum </a:t>
            </a:r>
            <a:r>
              <a:rPr lang="en-US" dirty="0"/>
              <a:t>vocal fundamental frequency </a:t>
            </a:r>
          </a:p>
          <a:p>
            <a:r>
              <a:rPr lang="en-US" dirty="0"/>
              <a:t>MDVP</a:t>
            </a:r>
            <a:r>
              <a:rPr lang="en-US" dirty="0" smtClean="0"/>
              <a:t>: Jitter(%), Jitter(Abs), RAP, PPQ, Jitter: DDP</a:t>
            </a:r>
            <a:endParaRPr lang="en-US" dirty="0"/>
          </a:p>
          <a:p>
            <a:pPr lvl="1"/>
            <a:r>
              <a:rPr lang="en-US" dirty="0" smtClean="0"/>
              <a:t>Several </a:t>
            </a:r>
            <a:r>
              <a:rPr lang="en-US" dirty="0"/>
              <a:t>measures of variation in fundamental frequency </a:t>
            </a:r>
          </a:p>
          <a:p>
            <a:r>
              <a:rPr lang="en-US" dirty="0" smtClean="0"/>
              <a:t>MDVP: Shimmer, (dB), APQ3, APQ5, </a:t>
            </a:r>
            <a:r>
              <a:rPr lang="en-US" dirty="0" err="1" smtClean="0"/>
              <a:t>APQ,Shimmer</a:t>
            </a:r>
            <a:r>
              <a:rPr lang="en-US" dirty="0" smtClean="0"/>
              <a:t>: DDA</a:t>
            </a:r>
          </a:p>
          <a:p>
            <a:pPr lvl="1"/>
            <a:r>
              <a:rPr lang="en-US" dirty="0" smtClean="0"/>
              <a:t>Several </a:t>
            </a:r>
            <a:r>
              <a:rPr lang="en-US" dirty="0"/>
              <a:t>measures of variation in </a:t>
            </a:r>
            <a:r>
              <a:rPr lang="en-US" dirty="0" smtClean="0"/>
              <a:t>amplitude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44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Experiment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188212"/>
          </a:xfrm>
        </p:spPr>
        <p:txBody>
          <a:bodyPr>
            <a:normAutofit/>
          </a:bodyPr>
          <a:lstStyle/>
          <a:p>
            <a:r>
              <a:rPr lang="en-US" dirty="0"/>
              <a:t>NHR,HNR</a:t>
            </a:r>
          </a:p>
          <a:p>
            <a:pPr lvl="1"/>
            <a:r>
              <a:rPr lang="en-US" dirty="0"/>
              <a:t>Two measures of ratio of noise to tonal components in the voice </a:t>
            </a:r>
          </a:p>
          <a:p>
            <a:r>
              <a:rPr lang="en-US" dirty="0"/>
              <a:t>RPDE,D2</a:t>
            </a:r>
          </a:p>
          <a:p>
            <a:pPr lvl="1"/>
            <a:r>
              <a:rPr lang="en-US" dirty="0"/>
              <a:t>Two nonlinear dynamical complexity measures </a:t>
            </a:r>
          </a:p>
          <a:p>
            <a:r>
              <a:rPr lang="en-US" dirty="0"/>
              <a:t>DFA</a:t>
            </a:r>
          </a:p>
          <a:p>
            <a:pPr lvl="1"/>
            <a:r>
              <a:rPr lang="en-US" dirty="0"/>
              <a:t>Signal fractal scaling exponent </a:t>
            </a:r>
          </a:p>
          <a:p>
            <a:r>
              <a:rPr lang="en-US" dirty="0"/>
              <a:t>spread1,spread2,PPE</a:t>
            </a:r>
          </a:p>
          <a:p>
            <a:pPr lvl="1"/>
            <a:r>
              <a:rPr lang="en-US" dirty="0"/>
              <a:t>Three nonlinear measures of fundamental frequency variation </a:t>
            </a:r>
          </a:p>
          <a:p>
            <a:r>
              <a:rPr lang="en-US" dirty="0"/>
              <a:t>status - Health status of the subject</a:t>
            </a:r>
          </a:p>
          <a:p>
            <a:pPr lvl="1"/>
            <a:r>
              <a:rPr lang="en-US" dirty="0"/>
              <a:t>(one) - Parkinson's, (zero) - </a:t>
            </a:r>
            <a:r>
              <a:rPr lang="en-US" dirty="0" smtClean="0"/>
              <a:t>healthy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5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Training Data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4241" y="2324100"/>
            <a:ext cx="7733359" cy="41882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nb-NO" b="1" dirty="0" smtClean="0"/>
              <a:t>[[</a:t>
            </a:r>
            <a:r>
              <a:rPr lang="nb-NO" b="1" dirty="0"/>
              <a:t>241.40400 248.83400 232.48300 0.00281 0.00001 0.00157 0.00173 0.00470 0.01760 0.15400 0.01006 0.01038 0.01251 0.03017 0.00675 23.14500 0.457702 0.634267 -6.793547 0.158266 2.256699 0.117399 0],</a:t>
            </a:r>
            <a:br>
              <a:rPr lang="nb-NO" b="1" dirty="0"/>
            </a:br>
            <a:r>
              <a:rPr lang="nb-NO" b="1" dirty="0"/>
              <a:t/>
            </a:r>
            <a:br>
              <a:rPr lang="nb-NO" b="1" dirty="0"/>
            </a:br>
            <a:r>
              <a:rPr lang="nb-NO" b="1" dirty="0"/>
              <a:t>[180.19800 201.24900 175.45600 0.00284 0.00002 0.00153 0.00166 0.00459 0.01444 0.13100 0.00726 0.00885 0.01190 0.02177 0.00231 26.73800 0.403884 0.766209 -6.452058 0.212294 2.269398 0.141929 1],</a:t>
            </a:r>
            <a:br>
              <a:rPr lang="nb-NO" b="1" dirty="0"/>
            </a:br>
            <a:r>
              <a:rPr lang="nb-NO" b="1" dirty="0"/>
              <a:t/>
            </a:r>
            <a:br>
              <a:rPr lang="nb-NO" b="1" dirty="0"/>
            </a:br>
            <a:r>
              <a:rPr lang="nb-NO" b="1" dirty="0"/>
              <a:t>[136.96900 166.60700 66.00400 0.00923 0.00007 0.00507 0.00463 0.01520 0.03111 0.30800 0.01638 0.01759 0.02603 0.04914 0.02659 19.97900 0.498133 0.729067 -5.324574 0.205660 2.291558 0.226247 1],</a:t>
            </a:r>
            <a:br>
              <a:rPr lang="nb-NO" b="1" dirty="0"/>
            </a:br>
            <a:r>
              <a:rPr lang="nb-NO" b="1" dirty="0"/>
              <a:t/>
            </a:r>
            <a:br>
              <a:rPr lang="nb-NO" b="1" dirty="0"/>
            </a:br>
            <a:r>
              <a:rPr lang="nb-NO" b="1" dirty="0"/>
              <a:t>[117.27400 129.91600 110.40200 0.00752 0.00006 0.00299 0.00469 0.00898 0.02293 0.22100 0.01189 0.01459 0.01948 0.03568 0.00681 22.81700 0.530529 0.817756 -4.608260 0.290024 2.021591 0.314464 1],</a:t>
            </a:r>
            <a:br>
              <a:rPr lang="nb-NO" b="1" dirty="0"/>
            </a:br>
            <a:r>
              <a:rPr lang="nb-NO" b="1" dirty="0"/>
              <a:t/>
            </a:r>
            <a:br>
              <a:rPr lang="nb-NO" b="1" dirty="0"/>
            </a:br>
            <a:r>
              <a:rPr lang="nb-NO" b="1" dirty="0"/>
              <a:t>[214.28900 260.27700 77.97300 0.00567 0.00003 0.00295 0.00317 0.00885 0.01884 0.19000 0.01026 0.01161 0.01373 0.03078 0.04398 21.20900 0.462803 0.664357 -5.724056 0.190667 2.555477 0.148569 0],</a:t>
            </a:r>
            <a:br>
              <a:rPr lang="nb-NO" b="1" dirty="0"/>
            </a:br>
            <a:r>
              <a:rPr lang="nb-NO" b="1" dirty="0"/>
              <a:t/>
            </a:r>
            <a:br>
              <a:rPr lang="nb-NO" b="1" dirty="0"/>
            </a:br>
            <a:r>
              <a:rPr lang="nb-NO" b="1" dirty="0"/>
              <a:t>[202.26600 211.60400 197.07900 0.00180 0.000009 0.00093 0.00107 0.00278 0.00954 0.08500 0.00469 0.00606 0.00719 0.01407 0.00072 32.68400 0.368535 0.742133 -7.695734 0.178540 1.544609 0.056141</a:t>
            </a:r>
            <a:r>
              <a:rPr lang="nb-NO" b="1" dirty="0" smtClean="0"/>
              <a:t>]]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794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/>
              <a:t>Experiment </a:t>
            </a:r>
            <a:r>
              <a:rPr lang="en-US" dirty="0" smtClean="0"/>
              <a:t>Overview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0889" y="2324100"/>
                <a:ext cx="6784259" cy="4188212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Patient Classification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Biomedical </a:t>
                </a:r>
                <a:r>
                  <a:rPr lang="en-US" dirty="0" smtClean="0"/>
                  <a:t>voice measurements </a:t>
                </a:r>
                <a:endParaRPr lang="en-US" dirty="0" smtClean="0"/>
              </a:p>
              <a:p>
                <a:pPr lvl="2">
                  <a:lnSpc>
                    <a:spcPct val="150000"/>
                  </a:lnSpc>
                </a:pPr>
                <a:r>
                  <a:rPr lang="en-US" dirty="0"/>
                  <a:t>Frequency (</a:t>
                </a:r>
                <a:r>
                  <a:rPr lang="en-US" dirty="0" smtClean="0"/>
                  <a:t>Hz), jitter, shimmer, spread, noise-to-harmonic ratio, etc.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5-7 samples from 31 patients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ART Categorization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Input vector of vocal elements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Preforms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computations and categorizes into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Classifies if a patient is afflicted by Parkinson’s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889" y="2324100"/>
                <a:ext cx="6784259" cy="4188212"/>
              </a:xfrm>
              <a:blipFill rotWithShape="0">
                <a:blip r:embed="rId3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9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2" r="2378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Results &amp; Comparisons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2324100"/>
            <a:ext cx="6784259" cy="41882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ART2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Unsupervised </a:t>
            </a:r>
            <a:r>
              <a:rPr lang="mr-IN" dirty="0" smtClean="0"/>
              <a:t>–</a:t>
            </a:r>
            <a:r>
              <a:rPr lang="en-US" dirty="0" smtClean="0"/>
              <a:t> no training set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Given 195 22-dimensional vectors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Correctly classified 59.27% of input vectors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ARTMAP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85 training vectors; 195 testing vectors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Correctly classified 77.95% of input vectors</a:t>
            </a:r>
          </a:p>
        </p:txBody>
      </p:sp>
    </p:spTree>
    <p:extLst>
      <p:ext uri="{BB962C8B-B14F-4D97-AF65-F5344CB8AC3E}">
        <p14:creationId xmlns:p14="http://schemas.microsoft.com/office/powerpoint/2010/main" val="2686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207239" cy="6857990"/>
          </a:xfrm>
          <a:prstGeom prst="rect">
            <a:avLst/>
          </a:prstGeom>
          <a:noFill/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47655"/>
            <a:ext cx="7241950" cy="1262168"/>
          </a:xfrm>
        </p:spPr>
        <p:txBody>
          <a:bodyPr>
            <a:normAutofit/>
          </a:bodyPr>
          <a:lstStyle/>
          <a:p>
            <a:r>
              <a:rPr lang="en-US"/>
              <a:t>Adaptive Resonance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1757468"/>
            <a:ext cx="6784259" cy="4441719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What is ART?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Unsupervised learning </a:t>
            </a:r>
            <a:r>
              <a:rPr lang="en-US" dirty="0" smtClean="0"/>
              <a:t>algorithm (with supervised variants)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Classifies each input vector into a category</a:t>
            </a:r>
          </a:p>
          <a:p>
            <a:pPr>
              <a:lnSpc>
                <a:spcPct val="150000"/>
              </a:lnSpc>
            </a:pPr>
            <a:r>
              <a:rPr lang="en-US" dirty="0"/>
              <a:t>ART Varieties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ART1:</a:t>
            </a:r>
            <a:r>
              <a:rPr lang="en-US" dirty="0"/>
              <a:t> Binary inputs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ART2:</a:t>
            </a:r>
            <a:r>
              <a:rPr lang="en-US" dirty="0"/>
              <a:t> Continuous inputs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ART3:</a:t>
            </a:r>
            <a:r>
              <a:rPr lang="en-US" dirty="0"/>
              <a:t> Neurochemical modeled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Fuzzy ART:</a:t>
            </a:r>
            <a:r>
              <a:rPr lang="en-US" dirty="0"/>
              <a:t> Fuzzy logic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dirty="0"/>
              <a:t>ARTMAP Varieties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ARTMAP:</a:t>
            </a:r>
            <a:r>
              <a:rPr lang="en-US" dirty="0"/>
              <a:t> Binary or continuous inputs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Fuzzy ARTMAP:</a:t>
            </a:r>
            <a:r>
              <a:rPr lang="en-US" dirty="0"/>
              <a:t> Fuzzy </a:t>
            </a:r>
            <a:r>
              <a:rPr lang="en-US" dirty="0" smtClean="0"/>
              <a:t>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3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796"/>
            <a:ext cx="7901175" cy="4444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189818" cy="6251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ART2 Overview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idx="1"/>
              </p:nvPr>
            </p:nvSpPr>
            <p:spPr>
              <a:xfrm>
                <a:off x="7878675" y="1485911"/>
                <a:ext cx="3075836" cy="47872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1600" dirty="0"/>
                  <a:t>F</a:t>
                </a:r>
                <a:r>
                  <a:rPr lang="en-US" sz="1600" baseline="-25000" dirty="0"/>
                  <a:t>1</a:t>
                </a:r>
                <a:r>
                  <a:rPr lang="en-US" sz="1600" dirty="0"/>
                  <a:t> Formulae</a:t>
                </a:r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𝛼</m:t>
                        </m:r>
                        <m:r>
                          <a:rPr lang="x-none" i="1">
                            <a:latin typeface="Cambria Math" charset="0"/>
                          </a:rPr>
                          <m:t> </m:t>
                        </m:r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x-none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x-none">
                        <a:latin typeface="Cambria Math" charset="0"/>
                      </a:rPr>
                      <m:t>+</m:t>
                    </m:r>
                    <m:r>
                      <a:rPr lang="x-none">
                        <a:latin typeface="Cambria Math" charset="0"/>
                      </a:rPr>
                      <m:t>𝑏</m:t>
                    </m:r>
                    <m:r>
                      <a:rPr lang="x-none">
                        <a:latin typeface="Cambria Math" charset="0"/>
                      </a:rPr>
                      <m:t>∗</m:t>
                    </m:r>
                    <m:r>
                      <a:rPr lang="x-none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 fontAlgn="ctr"/>
                <a14:m>
                  <m:oMath xmlns:m="http://schemas.openxmlformats.org/officeDocument/2006/math">
                    <m:r>
                      <a:rPr lang="x-none" sz="130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x-none" sz="13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x-none" sz="130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x-none" sz="130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x-none" sz="1300" i="1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x-none" sz="1300" i="1">
                                <a:latin typeface="Cambria Math" charset="0"/>
                              </a:rPr>
                            </m:ctrlPr>
                          </m:eqArrPr>
                          <m:e>
                            <m:r>
                              <a:rPr lang="x-none" sz="1300">
                                <a:latin typeface="Cambria Math" charset="0"/>
                              </a:rPr>
                              <m:t>0,</m:t>
                            </m:r>
                            <m:r>
                              <a:rPr lang="x-none" sz="1300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&lt;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𝜃</m:t>
                            </m:r>
                          </m:e>
                          <m:e>
                            <m:r>
                              <a:rPr lang="x-none" sz="130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,</m:t>
                            </m:r>
                            <m:r>
                              <a:rPr lang="x-none" sz="1300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𝑥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≥</m:t>
                            </m:r>
                            <m:r>
                              <a:rPr lang="x-none" sz="1300">
                                <a:latin typeface="Cambria Math" charset="0"/>
                              </a:rPr>
                              <m:t>𝜃</m:t>
                            </m:r>
                          </m:e>
                        </m:eqArr>
                      </m:e>
                    </m:d>
                  </m:oMath>
                </a14:m>
                <a:endParaRPr lang="x-none" sz="1300" dirty="0"/>
              </a:p>
              <a:p>
                <a:r>
                  <a:rPr lang="en-US" dirty="0"/>
                  <a:t>Orientating Formulae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r>
                          <a:rPr lang="x-none">
                            <a:latin typeface="Cambria Math" charset="0"/>
                          </a:rPr>
                          <m:t>𝑐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x-none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i="1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Weight Formulae</a:t>
                </a:r>
              </a:p>
              <a:p>
                <a:pPr lvl="1" fontAlgn="ctr"/>
                <a14:m>
                  <m:oMath xmlns:m="http://schemas.openxmlformats.org/officeDocument/2006/math"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x-none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  <m:r>
                              <a:rPr lang="x-none">
                                <a:latin typeface="Cambria Math" charset="0"/>
                              </a:rPr>
                              <m:t>,</m:t>
                            </m:r>
                            <m:r>
                              <a:rPr lang="x-none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x-none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78675" y="1485911"/>
                <a:ext cx="3075836" cy="4787298"/>
              </a:xfrm>
              <a:blipFill rotWithShape="0">
                <a:blip r:embed="rId3"/>
                <a:stretch>
                  <a:fillRect l="-198" t="-892" b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9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"/>
            <a:ext cx="12207239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47655"/>
            <a:ext cx="7241950" cy="1262168"/>
          </a:xfrm>
        </p:spPr>
        <p:txBody>
          <a:bodyPr>
            <a:normAutofit/>
          </a:bodyPr>
          <a:lstStyle/>
          <a:p>
            <a:r>
              <a:rPr lang="en-US" dirty="0"/>
              <a:t>Adaptive Resonance 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0889" y="1757468"/>
                <a:ext cx="6784259" cy="444171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General Structure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F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Field:</a:t>
                </a:r>
                <a:r>
                  <a:rPr lang="en-US" dirty="0"/>
                  <a:t> Input vector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F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 Field: </a:t>
                </a:r>
                <a:r>
                  <a:rPr lang="en-US" dirty="0"/>
                  <a:t>Processes </a:t>
                </a:r>
                <a:r>
                  <a:rPr lang="en-US" dirty="0" smtClean="0"/>
                  <a:t>input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 smtClean="0"/>
                  <a:t>LTM Traces: </a:t>
                </a:r>
                <a:r>
                  <a:rPr lang="en-US" dirty="0" smtClean="0"/>
                  <a:t>Weights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1" dirty="0"/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F</a:t>
                </a:r>
                <a:r>
                  <a:rPr lang="en-US" b="1" baseline="-25000" dirty="0"/>
                  <a:t>2</a:t>
                </a:r>
                <a:r>
                  <a:rPr lang="en-US" b="1" dirty="0"/>
                  <a:t> Field: </a:t>
                </a:r>
                <a:r>
                  <a:rPr lang="en-US" dirty="0"/>
                  <a:t>Encoded patterns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b="1" dirty="0"/>
                  <a:t>Orienting Subsystem:</a:t>
                </a:r>
                <a:r>
                  <a:rPr lang="en-US" dirty="0"/>
                  <a:t> Degree of </a:t>
                </a:r>
                <a:r>
                  <a:rPr lang="en-US" dirty="0" smtClean="0"/>
                  <a:t>mismatch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Parameters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889" y="1757468"/>
                <a:ext cx="6784259" cy="4441719"/>
              </a:xfrm>
              <a:blipFill rotWithShape="0">
                <a:blip r:embed="rId4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550055"/>
                  </p:ext>
                </p:extLst>
              </p:nvPr>
            </p:nvGraphicFramePr>
            <p:xfrm>
              <a:off x="4497192" y="5096108"/>
              <a:ext cx="6337956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2652"/>
                    <a:gridCol w="2112652"/>
                    <a:gridCol w="2112652"/>
                  </a:tblGrid>
                  <a:tr h="42959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𝝆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dirty="0" smtClean="0"/>
                            <a:t> Vigilance parameter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𝜽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dirty="0" smtClean="0"/>
                            <a:t> </a:t>
                          </a:r>
                          <a:r>
                            <a:rPr lang="en-US" sz="1800" dirty="0" smtClean="0"/>
                            <a:t>Signal threshold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charset="0"/>
                                </a:rPr>
                                <m:t>𝒂</m:t>
                              </m:r>
                              <m:r>
                                <a:rPr lang="en-US" sz="1800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sz="1600" dirty="0" smtClean="0"/>
                            <a:t> </a:t>
                          </a:r>
                          <a:r>
                            <a:rPr lang="en-US" sz="1800" b="1" dirty="0" smtClean="0"/>
                            <a:t>Weighting of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b="1" dirty="0" smtClean="0"/>
                            <a:t> into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 charset="0"/>
                                    </a:rPr>
                                    <m:t>𝒊</m:t>
                                  </m:r>
                                </m:sub>
                              </m:sSub>
                            </m:oMath>
                          </a14:m>
                          <a:endParaRPr lang="en-US" sz="1600" dirty="0"/>
                        </a:p>
                      </a:txBody>
                      <a:tcPr/>
                    </a:tc>
                  </a:tr>
                  <a:tr h="42959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𝒃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b="1" dirty="0" smtClean="0"/>
                            <a:t> </a:t>
                          </a:r>
                          <a:r>
                            <a:rPr lang="en-US" sz="1800" b="1" dirty="0" smtClean="0"/>
                            <a:t>Signal </a:t>
                          </a:r>
                          <a:r>
                            <a:rPr lang="en-US" sz="1800" b="1" dirty="0" smtClean="0"/>
                            <a:t>constant</a:t>
                          </a:r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𝒄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b="1" dirty="0" smtClean="0"/>
                            <a:t> </a:t>
                          </a:r>
                          <a:r>
                            <a:rPr lang="en-US" sz="1800" b="1" dirty="0" smtClean="0"/>
                            <a:t>Orienting </a:t>
                          </a:r>
                          <a:r>
                            <a:rPr lang="en-US" sz="1800" b="1" dirty="0" smtClean="0"/>
                            <a:t>constant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1" i="1" smtClean="0">
                                  <a:latin typeface="Cambria Math" charset="0"/>
                                </a:rPr>
                                <m:t>𝒅</m:t>
                              </m:r>
                              <m:r>
                                <a:rPr lang="en-US" b="1" i="1" smtClean="0">
                                  <a:latin typeface="Cambria Math" charset="0"/>
                                </a:rPr>
                                <m:t>:</m:t>
                              </m:r>
                            </m:oMath>
                          </a14:m>
                          <a:r>
                            <a:rPr lang="en-US" b="1" dirty="0" smtClean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3550055"/>
                  </p:ext>
                </p:extLst>
              </p:nvPr>
            </p:nvGraphicFramePr>
            <p:xfrm>
              <a:off x="4497192" y="5096108"/>
              <a:ext cx="6337956" cy="1280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12652"/>
                    <a:gridCol w="2112652"/>
                    <a:gridCol w="2112652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88" t="-4717" r="-201153" b="-1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288" t="-4717" r="-101153" b="-1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288" t="-4717" r="-1153" b="-114151"/>
                          </a:stretch>
                        </a:blipFill>
                      </a:tcPr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88" t="-105714" r="-20115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0288" t="-105714" r="-101153" b="-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0288" t="-105714" r="-1153" b="-15238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587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8675" y="640080"/>
            <a:ext cx="3189818" cy="62519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ART2 Overview</a:t>
            </a:r>
            <a:endParaRPr lang="en-US" sz="32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" y="799976"/>
            <a:ext cx="7760961" cy="52580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7"/>
              <p:cNvSpPr txBox="1">
                <a:spLocks/>
              </p:cNvSpPr>
              <p:nvPr/>
            </p:nvSpPr>
            <p:spPr>
              <a:xfrm>
                <a:off x="7878675" y="1485911"/>
                <a:ext cx="3075836" cy="47872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182880" indent="-182880" algn="l" defTabSz="914400" rtl="0" eaLnBrk="1" latinLnBrk="0" hangingPunct="1">
                  <a:lnSpc>
                    <a:spcPct val="95000"/>
                  </a:lnSpc>
                  <a:spcBef>
                    <a:spcPts val="1400"/>
                  </a:spcBef>
                  <a:spcAft>
                    <a:spcPts val="200"/>
                  </a:spcAft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1800" kern="1200" spc="1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schemeClr val="accent1"/>
                  </a:buClr>
                  <a:buFont typeface="Wingdings 2" pitchFamily="18" charset="2"/>
                  <a:buChar char=""/>
                  <a:defRPr sz="14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 smtClean="0"/>
                  <a:t>F</a:t>
                </a:r>
                <a:r>
                  <a:rPr lang="en-US" sz="1600" baseline="-25000" dirty="0" smtClean="0"/>
                  <a:t>1</a:t>
                </a:r>
                <a:r>
                  <a:rPr lang="en-US" sz="1600" dirty="0" smtClean="0"/>
                  <a:t> Formulae</a:t>
                </a:r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𝛼</m:t>
                        </m:r>
                        <m:r>
                          <a:rPr lang="x-none" i="1">
                            <a:latin typeface="Cambria Math" charset="0"/>
                          </a:rPr>
                          <m:t> </m:t>
                        </m:r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e>
                            </m:acc>
                          </m:e>
                        </m:d>
                        <m:r>
                          <a:rPr lang="x-none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x-none">
                        <a:latin typeface="Cambria Math" charset="0"/>
                      </a:rPr>
                      <m:t>+</m:t>
                    </m:r>
                    <m:r>
                      <a:rPr lang="x-none">
                        <a:latin typeface="Cambria Math" charset="0"/>
                      </a:rPr>
                      <m:t>𝑏</m:t>
                    </m:r>
                    <m:r>
                      <a:rPr lang="x-none">
                        <a:latin typeface="Cambria Math" charset="0"/>
                      </a:rPr>
                      <m:t>∗</m:t>
                    </m:r>
                    <m:r>
                      <a:rPr lang="x-none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pPr lvl="1" fontAlgn="ctr"/>
                <a14:m>
                  <m:oMath xmlns:m="http://schemas.openxmlformats.org/officeDocument/2006/math">
                    <m:r>
                      <a:rPr lang="x-none" sz="1300"/>
                      <m:t>𝑓</m:t>
                    </m:r>
                    <m:d>
                      <m:dPr>
                        <m:ctrlPr>
                          <a:rPr lang="x-none" sz="1300" i="1"/>
                        </m:ctrlPr>
                      </m:dPr>
                      <m:e>
                        <m:r>
                          <a:rPr lang="x-none" sz="1300"/>
                          <m:t>𝑥</m:t>
                        </m:r>
                      </m:e>
                    </m:d>
                    <m:r>
                      <a:rPr lang="x-none" sz="1300"/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x-none" sz="1300" i="1"/>
                        </m:ctrlPr>
                      </m:dPr>
                      <m:e>
                        <m:eqArr>
                          <m:eqArrPr>
                            <m:ctrlPr>
                              <a:rPr lang="x-none" sz="1300" i="1"/>
                            </m:ctrlPr>
                          </m:eqArrPr>
                          <m:e>
                            <m:r>
                              <a:rPr lang="x-none" sz="1300"/>
                              <m:t>0,</m:t>
                            </m:r>
                            <m:r>
                              <a:rPr lang="x-none" sz="1300" i="1"/>
                              <m:t>  </m:t>
                            </m:r>
                            <m:r>
                              <a:rPr lang="x-none" sz="1300"/>
                              <m:t>𝑥</m:t>
                            </m:r>
                            <m:r>
                              <a:rPr lang="x-none" sz="1300"/>
                              <m:t>&lt;</m:t>
                            </m:r>
                            <m:r>
                              <a:rPr lang="x-none" sz="1300"/>
                              <m:t>𝜃</m:t>
                            </m:r>
                          </m:e>
                          <m:e>
                            <m:r>
                              <a:rPr lang="x-none" sz="1300"/>
                              <m:t>𝑥</m:t>
                            </m:r>
                            <m:r>
                              <a:rPr lang="x-none" sz="1300"/>
                              <m:t>,</m:t>
                            </m:r>
                            <m:r>
                              <a:rPr lang="x-none" sz="1300" i="1"/>
                              <m:t>  </m:t>
                            </m:r>
                            <m:r>
                              <a:rPr lang="x-none" sz="1300"/>
                              <m:t>𝑥</m:t>
                            </m:r>
                            <m:r>
                              <a:rPr lang="x-none" sz="1300"/>
                              <m:t>≥</m:t>
                            </m:r>
                            <m:r>
                              <a:rPr lang="x-none" sz="1300"/>
                              <m:t>𝜃</m:t>
                            </m:r>
                          </m:e>
                        </m:eqArr>
                      </m:e>
                    </m:d>
                  </m:oMath>
                </a14:m>
                <a:endParaRPr lang="x-none" sz="1300" dirty="0"/>
              </a:p>
              <a:p>
                <a:r>
                  <a:rPr lang="en-US" dirty="0" smtClean="0"/>
                  <a:t>Orientating Formulae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x-none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x-none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x-none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x-none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r>
                          <a:rPr lang="x-none">
                            <a:latin typeface="Cambria Math" charset="0"/>
                          </a:rPr>
                          <m:t>𝑐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𝜖</m:t>
                        </m:r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x-none">
                                        <a:latin typeface="Cambria Math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  <m:r>
                          <a:rPr lang="x-none">
                            <a:latin typeface="Cambria Math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x-none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𝑝</m:t>
                                    </m:r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Weight Formulae</a:t>
                </a:r>
              </a:p>
              <a:p>
                <a:pPr lvl="1" fontAlgn="ctr"/>
                <a14:m>
                  <m:oMath xmlns:m="http://schemas.openxmlformats.org/officeDocument/2006/math"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x-none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  <m:r>
                              <a:rPr lang="x-none">
                                <a:latin typeface="Cambria Math" charset="0"/>
                              </a:rPr>
                              <m:t>,</m:t>
                            </m:r>
                            <m:r>
                              <a:rPr lang="x-none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  <a:p>
                <a:pPr lvl="1" fontAlgn="ctr"/>
                <a14:m>
                  <m:oMath xmlns:m="http://schemas.openxmlformats.org/officeDocument/2006/math">
                    <m:f>
                      <m:fPr>
                        <m:ctrlPr>
                          <a:rPr lang="x-non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x-none">
                            <a:latin typeface="Cambria Math" charset="0"/>
                          </a:rPr>
                          <m:t>𝑑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num>
                      <m:den>
                        <m:r>
                          <a:rPr lang="x-none">
                            <a:latin typeface="Cambria Math" charset="0"/>
                          </a:rPr>
                          <m:t>𝑑𝑡</m:t>
                        </m:r>
                      </m:den>
                    </m:f>
                    <m:r>
                      <a:rPr lang="x-none">
                        <a:latin typeface="Cambria Math" charset="0"/>
                      </a:rPr>
                      <m:t>=</m:t>
                    </m:r>
                    <m:r>
                      <a:rPr lang="x-none">
                        <a:latin typeface="Cambria Math" charset="0"/>
                      </a:rPr>
                      <m:t>𝑑</m:t>
                    </m:r>
                    <m:d>
                      <m:dPr>
                        <m:ctrlPr>
                          <a:rPr lang="x-none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x-none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x-none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x-none">
                                <a:latin typeface="Cambria Math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x-none">
                                <a:latin typeface="Cambria Math" charset="0"/>
                              </a:rPr>
                              <m:t>𝑗𝑖</m:t>
                            </m:r>
                          </m:sub>
                        </m:sSub>
                      </m:e>
                    </m:d>
                  </m:oMath>
                </a14:m>
                <a:endParaRPr lang="x-none" dirty="0"/>
              </a:p>
            </p:txBody>
          </p:sp>
        </mc:Choice>
        <mc:Fallback>
          <p:sp>
            <p:nvSpPr>
              <p:cNvPr id="10" name="Content Placeholder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675" y="1485911"/>
                <a:ext cx="3075836" cy="4787298"/>
              </a:xfrm>
              <a:prstGeom prst="rect">
                <a:avLst/>
              </a:prstGeom>
              <a:blipFill rotWithShape="0">
                <a:blip r:embed="rId3"/>
                <a:stretch>
                  <a:fillRect l="-198" t="-892" b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3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75528"/>
            <a:ext cx="7241950" cy="1509814"/>
          </a:xfrm>
        </p:spPr>
        <p:txBody>
          <a:bodyPr>
            <a:normAutofit/>
          </a:bodyPr>
          <a:lstStyle/>
          <a:p>
            <a:r>
              <a:rPr lang="en-US" dirty="0"/>
              <a:t>ARTMAP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50889" y="2060860"/>
                <a:ext cx="6784259" cy="413832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Predictive ART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Supervised </a:t>
                </a:r>
                <a:r>
                  <a:rPr lang="en-US" dirty="0" smtClean="0"/>
                  <a:t>learning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ART</a:t>
                </a:r>
                <a:r>
                  <a:rPr lang="en-US" b="1" dirty="0" smtClean="0"/>
                  <a:t>MAP</a:t>
                </a:r>
                <a:r>
                  <a:rPr lang="en-US" dirty="0" smtClean="0"/>
                  <a:t>: Preforms </a:t>
                </a:r>
                <a:r>
                  <a:rPr lang="en-US" dirty="0" smtClean="0"/>
                  <a:t>mapping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 smtClean="0"/>
                  <a:t> vectors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 smtClean="0"/>
                  <a:t> vectors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Modular Components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Contains </a:t>
                </a:r>
                <a:r>
                  <a:rPr lang="en-US" dirty="0" smtClean="0"/>
                  <a:t>two </a:t>
                </a:r>
                <a:r>
                  <a:rPr lang="en-US" dirty="0" smtClean="0"/>
                  <a:t>modified ART modules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Inter-ART layer between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r>
                  <a:rPr lang="en-US" dirty="0" smtClean="0"/>
                  <a:t>Second ART </a:t>
                </a:r>
                <a:r>
                  <a:rPr lang="en-US" dirty="0" smtClean="0"/>
                  <a:t>allows for supervised learning</a:t>
                </a:r>
                <a:endParaRPr lang="en-US" dirty="0" smtClean="0"/>
              </a:p>
              <a:p>
                <a:pPr lvl="1">
                  <a:lnSpc>
                    <a:spcPct val="150000"/>
                  </a:lnSpc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889" y="2060860"/>
                <a:ext cx="6784259" cy="4138328"/>
              </a:xfrm>
              <a:blipFill rotWithShape="0">
                <a:blip r:embed="rId3"/>
                <a:stretch>
                  <a:fillRect l="-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83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82538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8"/>
              <p:cNvSpPr>
                <a:spLocks noGrp="1"/>
              </p:cNvSpPr>
              <p:nvPr>
                <p:ph idx="1"/>
              </p:nvPr>
            </p:nvSpPr>
            <p:spPr>
              <a:xfrm>
                <a:off x="6749143" y="1828800"/>
                <a:ext cx="4441371" cy="456136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 smtClean="0"/>
                  <a:t>Map Field Activation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𝐹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</a:rPr>
                          <m:t>𝑎𝑏</m:t>
                        </m:r>
                      </m:sup>
                    </m:sSup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sz="1400" b="0" i="1" smtClean="0">
                            <a:latin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sz="1400" b="0" i="1" smtClean="0">
                                <a:latin typeface="Cambria Math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mr-IN" sz="1400" b="0" i="1" smtClean="0">
                                    <a:latin typeface="Cambria Math" charset="0"/>
                                  </a:rPr>
                                </m:ctrlPr>
                              </m:mP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en-US" sz="1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∩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40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𝑖𝑛𝑎𝑐𝑡𝑖𝑣𝑒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𝑏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∧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𝑎𝑐𝑡𝑖𝑣𝑒</m:t>
                                  </m:r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𝑖𝑓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1400" b="0" i="1" smtClean="0">
                                      <a:latin typeface="Cambria Math" charset="0"/>
                                    </a:rPr>
                                    <m:t>𝑖𝑛𝑎𝑐𝑡𝑖𝑣</m:t>
                                  </m:r>
                                  <m:sSub>
                                    <m:sSub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𝑎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∧</m:t>
                                      </m:r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𝑏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mr>
                            </m:m>
                          </m:e>
                        </m:eqArr>
                      </m:e>
                    </m:d>
                  </m:oMath>
                </a14:m>
                <a:endParaRPr lang="en-US" sz="14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dirty="0" smtClean="0"/>
                  <a:t>Match Tracking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𝑎𝑏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&lt;</m:t>
                    </m:r>
                    <m:r>
                      <a:rPr lang="en-US" sz="1400" b="0" i="1" smtClean="0">
                        <a:latin typeface="Cambria Math" charset="0"/>
                      </a:rPr>
                      <m:t>𝜌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→</m:t>
                    </m:r>
                    <m:r>
                      <a:rPr lang="en-US" sz="1400" b="0" i="1" smtClean="0">
                        <a:latin typeface="Cambria Math" charset="0"/>
                      </a:rPr>
                      <m:t>𝑖𝑛𝑐</m:t>
                    </m:r>
                    <m:r>
                      <a:rPr lang="en-US" sz="1400" b="0" i="1" smtClean="0">
                        <a:latin typeface="Cambria Math" charset="0"/>
                      </a:rPr>
                      <m:t>.  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r>
                      <a:rPr lang="en-US" sz="1400" b="0" i="1" smtClean="0">
                        <a:latin typeface="Cambria Math" charset="0"/>
                      </a:rPr>
                      <m:t>𝑢𝑛𝑡𝑖𝑙</m:t>
                    </m:r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sz="1400" b="0" i="1" smtClean="0">
                            <a:latin typeface="Cambria Math" charset="0"/>
                          </a:rPr>
                          <m:t>∩</m:t>
                        </m:r>
                        <m:sSubSup>
                          <m:sSubSup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⃗"/>
                                <m:ctrlPr>
                                  <a:rPr lang="en-US" sz="1400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b="0" i="1" smtClean="0">
                                    <a:latin typeface="Cambria Math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𝐽</m:t>
                            </m:r>
                          </m:sub>
                          <m:sup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sup>
                        </m:sSubSup>
                      </m:e>
                    </m:d>
                    <m:r>
                      <a:rPr lang="en-US" sz="1400" b="0" i="1" smtClean="0">
                        <a:latin typeface="Cambria Math" charset="0"/>
                      </a:rPr>
                      <m:t>≤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</m:d>
                  </m:oMath>
                </a14:m>
                <a:endParaRPr lang="en-US" sz="14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b="0" dirty="0" smtClean="0"/>
                  <a:t>Complement Coding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𝑀𝑎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  <m:r>
                          <a:rPr lang="en-US" b="0" i="1" smtClean="0">
                            <a:latin typeface="Cambria Math" charset="0"/>
                          </a:rPr>
                          <m:t>…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𝑀𝑎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sup>
                        </m:sSubSup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𝑀𝑎</m:t>
                    </m:r>
                    <m:r>
                      <a:rPr lang="en-US" i="1">
                        <a:latin typeface="Cambria Math" charset="0"/>
                      </a:rPr>
                      <m:t>=#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∧#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𝑛𝑜𝑑𝑒𝑠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𝑓𝑜𝑟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𝐴𝑅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𝑎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=1−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x-none" sz="1400" dirty="0"/>
              </a:p>
            </p:txBody>
          </p:sp>
        </mc:Choice>
        <mc:Fallback xmlns="">
          <p:sp>
            <p:nvSpPr>
              <p:cNvPr id="12" name="Content Placeholder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9143" y="1828800"/>
                <a:ext cx="4441371" cy="4561367"/>
              </a:xfrm>
              <a:blipFill rotWithShape="0">
                <a:blip r:embed="rId3"/>
                <a:stretch>
                  <a:fillRect l="-137" t="-267" r="-19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89897" y="365760"/>
            <a:ext cx="4064614" cy="1325562"/>
          </a:xfrm>
        </p:spPr>
        <p:txBody>
          <a:bodyPr>
            <a:normAutofit/>
          </a:bodyPr>
          <a:lstStyle/>
          <a:p>
            <a:r>
              <a:rPr lang="en-US" dirty="0" smtClean="0"/>
              <a:t>ARTMAP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2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37169" cy="6858000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043" y="275528"/>
            <a:ext cx="7241950" cy="1234295"/>
          </a:xfrm>
        </p:spPr>
        <p:txBody>
          <a:bodyPr>
            <a:normAutofit/>
          </a:bodyPr>
          <a:lstStyle/>
          <a:p>
            <a:r>
              <a:rPr lang="en-US" dirty="0"/>
              <a:t>ARTMAP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889" y="1785342"/>
            <a:ext cx="6784259" cy="4413846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Structure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Two ART </a:t>
            </a:r>
            <a:r>
              <a:rPr lang="en-US" dirty="0" smtClean="0"/>
              <a:t>modules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Inter-ART layer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Map </a:t>
            </a:r>
            <a:r>
              <a:rPr lang="en-US" dirty="0"/>
              <a:t>Field Gain Control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Map Field</a:t>
            </a:r>
          </a:p>
          <a:p>
            <a:pPr lvl="2">
              <a:lnSpc>
                <a:spcPct val="150000"/>
              </a:lnSpc>
            </a:pPr>
            <a:r>
              <a:rPr lang="en-US" dirty="0"/>
              <a:t>Map Field Orienting Subsystem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Inter-ART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Has own </a:t>
            </a:r>
            <a:r>
              <a:rPr lang="en-US" dirty="0" smtClean="0"/>
              <a:t>vigilance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Resembles back propagation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Does </a:t>
            </a:r>
            <a:r>
              <a:rPr lang="en-US" dirty="0" smtClean="0"/>
              <a:t>not actually back propagate; reorganizes groupings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7148</TotalTime>
  <Words>539</Words>
  <Application>Microsoft Macintosh PowerPoint</Application>
  <PresentationFormat>Widescreen</PresentationFormat>
  <Paragraphs>191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Cambria Math</vt:lpstr>
      <vt:lpstr>Century Schoolbook</vt:lpstr>
      <vt:lpstr>Mangal</vt:lpstr>
      <vt:lpstr>Wingdings 2</vt:lpstr>
      <vt:lpstr>Arial</vt:lpstr>
      <vt:lpstr>View</vt:lpstr>
      <vt:lpstr>ART2 vs. ARTMAP: Parkinson’s Disease Classification from Biomedical Voice Measurements</vt:lpstr>
      <vt:lpstr>Experiment Overview</vt:lpstr>
      <vt:lpstr>Adaptive Resonance Theory</vt:lpstr>
      <vt:lpstr>ART2 Overview</vt:lpstr>
      <vt:lpstr>Adaptive Resonance Theory</vt:lpstr>
      <vt:lpstr>ART2 Overview</vt:lpstr>
      <vt:lpstr>ARTMAP</vt:lpstr>
      <vt:lpstr>ARTMAP</vt:lpstr>
      <vt:lpstr>ARTMAP</vt:lpstr>
      <vt:lpstr>ARTMAP</vt:lpstr>
      <vt:lpstr>ARTMAP Back Prop. Comparison</vt:lpstr>
      <vt:lpstr>ARTMAP</vt:lpstr>
      <vt:lpstr>ARTMAP</vt:lpstr>
      <vt:lpstr>PowerPoint Presentation</vt:lpstr>
      <vt:lpstr>Experiment Details</vt:lpstr>
      <vt:lpstr>Experiment Parameters</vt:lpstr>
      <vt:lpstr>Experiment Parameters</vt:lpstr>
      <vt:lpstr>Experiment Parameters</vt:lpstr>
      <vt:lpstr>Training Data Example</vt:lpstr>
      <vt:lpstr>Results &amp; Comparisons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ART2 vs. ARTMAP: Handwriting Recognition</dc:title>
  <dc:creator>Michael Suggs</dc:creator>
  <cp:lastModifiedBy>Michael Suggs</cp:lastModifiedBy>
  <cp:revision>248</cp:revision>
  <dcterms:created xsi:type="dcterms:W3CDTF">2016-11-23T19:20:43Z</dcterms:created>
  <dcterms:modified xsi:type="dcterms:W3CDTF">2016-11-28T18:30:49Z</dcterms:modified>
</cp:coreProperties>
</file>